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729" r:id="rId2"/>
    <p:sldId id="736" r:id="rId3"/>
    <p:sldId id="737" r:id="rId4"/>
    <p:sldId id="735" r:id="rId5"/>
    <p:sldId id="739" r:id="rId6"/>
    <p:sldId id="738" r:id="rId7"/>
    <p:sldId id="730" r:id="rId8"/>
    <p:sldId id="731" r:id="rId9"/>
    <p:sldId id="732" r:id="rId10"/>
    <p:sldId id="733" r:id="rId11"/>
    <p:sldId id="734" r:id="rId12"/>
    <p:sldId id="703" r:id="rId13"/>
    <p:sldId id="716" r:id="rId14"/>
    <p:sldId id="717" r:id="rId15"/>
    <p:sldId id="719" r:id="rId16"/>
    <p:sldId id="718" r:id="rId17"/>
    <p:sldId id="720" r:id="rId18"/>
    <p:sldId id="723" r:id="rId19"/>
    <p:sldId id="725" r:id="rId20"/>
    <p:sldId id="62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CC"/>
    <a:srgbClr val="FFFFCC"/>
    <a:srgbClr val="6600CC"/>
    <a:srgbClr val="DFB02D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5341" autoAdjust="0"/>
  </p:normalViewPr>
  <p:slideViewPr>
    <p:cSldViewPr>
      <p:cViewPr>
        <p:scale>
          <a:sx n="57" d="100"/>
          <a:sy n="57" d="100"/>
        </p:scale>
        <p:origin x="-154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7FABA-2DAE-427D-9B72-09513C5C60A9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DDD28A-42D0-4067-8CE7-D05140E572A3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База практической подготовки студентов </a:t>
          </a:r>
          <a:r>
            <a:rPr lang="ru-RU" sz="1600" b="1" dirty="0" err="1" smtClean="0"/>
            <a:t>СибАДИ</a:t>
          </a:r>
          <a:endParaRPr lang="ru-RU" sz="1600" b="1" dirty="0"/>
        </a:p>
      </dgm:t>
    </dgm:pt>
    <dgm:pt modelId="{9AA58F2F-990E-4B05-A2A8-DC2C5F7E3CE7}" type="parTrans" cxnId="{901F8406-7E35-4371-A778-42F20182B6FB}">
      <dgm:prSet/>
      <dgm:spPr/>
      <dgm:t>
        <a:bodyPr/>
        <a:lstStyle/>
        <a:p>
          <a:endParaRPr lang="ru-RU"/>
        </a:p>
      </dgm:t>
    </dgm:pt>
    <dgm:pt modelId="{4CD25CF9-D31E-476F-B760-CB71F1DA4209}" type="sibTrans" cxnId="{901F8406-7E35-4371-A778-42F20182B6FB}">
      <dgm:prSet/>
      <dgm:spPr/>
      <dgm:t>
        <a:bodyPr/>
        <a:lstStyle/>
        <a:p>
          <a:endParaRPr lang="ru-RU"/>
        </a:p>
      </dgm:t>
    </dgm:pt>
    <dgm:pt modelId="{AF56FDC3-E0CB-402D-AD8F-91E62B608FCB}" type="pres">
      <dgm:prSet presAssocID="{4607FABA-2DAE-427D-9B72-09513C5C6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7E5C3-19D5-4A2E-BB62-1CADF443AEE2}" type="pres">
      <dgm:prSet presAssocID="{39DDD28A-42D0-4067-8CE7-D05140E572A3}" presName="parentText" presStyleLbl="node1" presStyleIdx="0" presStyleCnt="1" custScaleY="462513" custLinFactNeighborY="-3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13831-D397-4433-80C5-F7626E45A778}" type="presOf" srcId="{39DDD28A-42D0-4067-8CE7-D05140E572A3}" destId="{C527E5C3-19D5-4A2E-BB62-1CADF443AEE2}" srcOrd="0" destOrd="0" presId="urn:microsoft.com/office/officeart/2005/8/layout/vList2"/>
    <dgm:cxn modelId="{8727DE91-5B22-407D-9DFC-3A6FE8791EB5}" type="presOf" srcId="{4607FABA-2DAE-427D-9B72-09513C5C60A9}" destId="{AF56FDC3-E0CB-402D-AD8F-91E62B608FCB}" srcOrd="0" destOrd="0" presId="urn:microsoft.com/office/officeart/2005/8/layout/vList2"/>
    <dgm:cxn modelId="{901F8406-7E35-4371-A778-42F20182B6FB}" srcId="{4607FABA-2DAE-427D-9B72-09513C5C60A9}" destId="{39DDD28A-42D0-4067-8CE7-D05140E572A3}" srcOrd="0" destOrd="0" parTransId="{9AA58F2F-990E-4B05-A2A8-DC2C5F7E3CE7}" sibTransId="{4CD25CF9-D31E-476F-B760-CB71F1DA4209}"/>
    <dgm:cxn modelId="{F58C43AF-3575-4556-B8DC-709FE3D60C75}" type="presParOf" srcId="{AF56FDC3-E0CB-402D-AD8F-91E62B608FCB}" destId="{C527E5C3-19D5-4A2E-BB62-1CADF443AE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7E5C3-19D5-4A2E-BB62-1CADF443AEE2}">
      <dsp:nvSpPr>
        <dsp:cNvPr id="0" name=""/>
        <dsp:cNvSpPr/>
      </dsp:nvSpPr>
      <dsp:spPr>
        <a:xfrm>
          <a:off x="0" y="206593"/>
          <a:ext cx="1714512" cy="10001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База практической подготовки студентов </a:t>
          </a:r>
          <a:r>
            <a:rPr lang="ru-RU" sz="1600" b="1" kern="1200" dirty="0" err="1" smtClean="0"/>
            <a:t>СибАДИ</a:t>
          </a:r>
          <a:endParaRPr lang="ru-RU" sz="1600" b="1" kern="1200" dirty="0"/>
        </a:p>
      </dsp:txBody>
      <dsp:txXfrm>
        <a:off x="0" y="206593"/>
        <a:ext cx="1714512" cy="100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99F7B-EB13-476C-8B9F-7AF50906171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0AE664-BEF7-4922-BE19-F8F1D2F32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A2392A-79C5-4EAD-99D7-338472F65C41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288E-3EF3-4B2A-B902-090A9D0D87E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07DC-E7A2-49F5-8827-28F4F6D8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4218-6239-48A1-972D-8947FEE0467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124-4B50-4126-85FC-AFE468C23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457F-92F2-4498-B2AD-C8D6BBFD30EB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607E-8E81-433C-BECD-064939782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AB7B-3A8B-4786-8315-A01FA4B9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40FC31-9ECA-4250-AFAF-BC574495450B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4147-9061-4CBB-B8BC-7B1A05F556A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B61D-9A62-46D2-B6EC-92F9812C0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AA3C-EFD3-43AA-B399-A0E38A1807CF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9CF1-24CD-4E11-9E32-3FCA0D434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17C5-28E7-4EDB-A3A8-E3E6AC8D57A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Добро пожаловать!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3195-DBB9-46E6-86DE-25747AAAE5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230C-68C4-4639-A4D9-0926BF2F9AC5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17D1-A7EE-4074-83C9-FA377190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A66F-D39B-4E58-A53A-7B5458740509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B0C4-2592-4C20-ACA6-E4C2625B9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B738-E1CF-40F3-B562-957FE67F787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57A2-87BC-43D5-80BB-84E19385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BB34-469D-438D-8B40-D59ECAA691FA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2383-3BFA-4B49-83D9-60CC3FF22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6798-3BFA-4840-B06A-D58EC5878E45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79FF-9D0E-44F1-8500-3FC728E2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E516-389F-4C8D-AF77-2944FEC8F230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93B6-0594-4FC3-A147-D8DB26B2C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B1C5-2C72-445A-BE44-A9E9105BA6C9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859A-DB7F-4A01-940F-E5EE6AFE5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281DF-B82F-4D98-9B32-E6340856EAEE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8A9B6-26A1-4D4D-A510-863D01745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1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2" r:id="rId12"/>
    <p:sldLayoutId id="2147483709" r:id="rId13"/>
    <p:sldLayoutId id="2147483710" r:id="rId1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2997200"/>
            <a:ext cx="91440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FF3300"/>
                </a:solidFill>
                <a:latin typeface="Algerian" pitchFamily="82" charset="0"/>
              </a:rPr>
              <a:t>АВТОМОБИЛЬНЫЙ ЦЕНТР ЕВРОПЕЙСКИХ ОБРАЗОВАТЕЛЬНЫХ ТЕХНОЛОГИЙ</a:t>
            </a:r>
            <a:br>
              <a:rPr lang="ru-RU" sz="5400" b="1" smtClean="0">
                <a:solidFill>
                  <a:srgbClr val="FF3300"/>
                </a:solidFill>
                <a:latin typeface="Algerian" pitchFamily="82" charset="0"/>
              </a:rPr>
            </a:br>
            <a:r>
              <a:rPr lang="ru-RU" sz="5400" b="1" smtClean="0">
                <a:solidFill>
                  <a:srgbClr val="FF3300"/>
                </a:solidFill>
                <a:latin typeface="Algerian" pitchFamily="82" charset="0"/>
              </a:rPr>
              <a:t>«МОТОР МАСТЕР»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sz="2400" b="1" smtClean="0"/>
              <a:t>Стенд  для изучения устройства, принципа работы и диагностирования роботизированной коробки передач «Sensodrive»</a:t>
            </a:r>
          </a:p>
        </p:txBody>
      </p:sp>
      <p:pic>
        <p:nvPicPr>
          <p:cNvPr id="13315" name="Содержимое 4" descr="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000250"/>
            <a:ext cx="7264400" cy="4525963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3DE036-A4AD-4FF2-837E-850E82934F5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Автоматизированная климатическая машина К650Е для технического обслуживания систем кондиционирования  автомобилей</a:t>
            </a:r>
          </a:p>
        </p:txBody>
      </p:sp>
      <p:pic>
        <p:nvPicPr>
          <p:cNvPr id="14339" name="Содержимое 4" descr="_DSC0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0875" y="1600200"/>
            <a:ext cx="2762250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E0DDB-5005-4842-9088-DCD995C8AF8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5" descr="_DSC02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7205663" cy="4786313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4B2F85-4131-4B3C-97EA-CBCC251B811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5715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latin typeface="+mn-lt"/>
                <a:cs typeface="+mn-cs"/>
              </a:rPr>
              <a:t>ЛАБОРАТОРИЯ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cap="all" dirty="0">
                <a:latin typeface="+mn-lt"/>
                <a:cs typeface="+mn-cs"/>
              </a:rPr>
              <a:t>«Системы электронного управления современных автомобилей. Основы диагностики»</a:t>
            </a:r>
            <a:endParaRPr lang="ru-RU" cap="all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400" b="1" smtClean="0"/>
              <a:t>Стенд для изучения устройства, принципа работы,</a:t>
            </a:r>
            <a:br>
              <a:rPr lang="ru-RU" sz="2400" b="1" smtClean="0"/>
            </a:br>
            <a:r>
              <a:rPr lang="ru-RU" sz="2400" b="1" smtClean="0"/>
              <a:t>снятия характеристик, диагностирования</a:t>
            </a:r>
            <a:br>
              <a:rPr lang="ru-RU" sz="2400" b="1" smtClean="0"/>
            </a:br>
            <a:r>
              <a:rPr lang="ru-RU" sz="2400" b="1" smtClean="0"/>
              <a:t>и устранения неисправностей</a:t>
            </a:r>
            <a:br>
              <a:rPr lang="ru-RU" sz="2400" b="1" smtClean="0"/>
            </a:br>
            <a:r>
              <a:rPr lang="ru-RU" sz="2400" b="1" smtClean="0"/>
              <a:t>современного дизельного двигателя с</a:t>
            </a:r>
            <a:br>
              <a:rPr lang="ru-RU" sz="2400" b="1" smtClean="0"/>
            </a:br>
            <a:r>
              <a:rPr lang="ru-RU" sz="2400" b="1" smtClean="0"/>
              <a:t>топливной системой «</a:t>
            </a:r>
            <a:r>
              <a:rPr lang="en-US" sz="2400" b="1" smtClean="0"/>
              <a:t>Common Rail</a:t>
            </a:r>
            <a:r>
              <a:rPr lang="ru-RU" sz="2000" smtClean="0"/>
              <a:t>»</a:t>
            </a:r>
          </a:p>
        </p:txBody>
      </p:sp>
      <p:pic>
        <p:nvPicPr>
          <p:cNvPr id="16387" name="Содержимое 4" descr="_DSC0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857375"/>
            <a:ext cx="6357937" cy="4703763"/>
          </a:xfrm>
        </p:spPr>
      </p:pic>
      <p:pic>
        <p:nvPicPr>
          <p:cNvPr id="16388" name="Содержимое 4" descr="_DSC02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143125"/>
            <a:ext cx="2714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400" b="1" smtClean="0"/>
              <a:t>Стенд для изучения устройства, принципа работы,</a:t>
            </a:r>
            <a:br>
              <a:rPr lang="ru-RU" sz="2400" b="1" smtClean="0"/>
            </a:br>
            <a:r>
              <a:rPr lang="ru-RU" sz="2400" b="1" smtClean="0"/>
              <a:t>снятия характеристик, диагностирования</a:t>
            </a:r>
            <a:br>
              <a:rPr lang="ru-RU" sz="2400" b="1" smtClean="0"/>
            </a:br>
            <a:r>
              <a:rPr lang="ru-RU" sz="2400" b="1" smtClean="0"/>
              <a:t>и устранения неисправностей</a:t>
            </a:r>
            <a:br>
              <a:rPr lang="ru-RU" sz="2400" b="1" smtClean="0"/>
            </a:br>
            <a:r>
              <a:rPr lang="ru-RU" sz="2400" b="1" smtClean="0"/>
              <a:t>современного бензинового двигателя</a:t>
            </a:r>
          </a:p>
        </p:txBody>
      </p:sp>
      <p:pic>
        <p:nvPicPr>
          <p:cNvPr id="17411" name="Содержимое 4" descr="_DSC0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928813"/>
            <a:ext cx="6357937" cy="4699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F1F1-7CC1-4C84-9BEC-5415A554D8F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ru-RU" sz="2400" b="1" smtClean="0"/>
              <a:t>Стенд для изучения электрических и электронных цепей, а также мультиплексных коммуникационных сетей современных легковых автомобилей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18435" name="Содержимое 4" descr="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989138"/>
            <a:ext cx="3529012" cy="4525962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8136EE-0BB3-4285-A507-7962B6974B5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7" name="Содержимое 4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9891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Модули для изучения устройства, принципа работы и управления системой электрооборудования, бортовой информационной </a:t>
            </a:r>
            <a:br>
              <a:rPr lang="ru-RU" sz="2400" b="1" smtClean="0"/>
            </a:br>
            <a:r>
              <a:rPr lang="ru-RU" sz="2400" b="1" smtClean="0"/>
              <a:t>системы современного автомобиля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18C53-D43E-4FCD-BBC1-3DB6C65AD2F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9460" name="Содержимое 6" descr="_DSC0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81213"/>
            <a:ext cx="8229600" cy="3563937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2400" b="1" smtClean="0"/>
              <a:t>Учебный стенд с реальными элементами конструкции автомобиля для изучения устройства, принципа работы и диагностирования систем активной безопасности АВ</a:t>
            </a:r>
            <a:r>
              <a:rPr lang="en-US" sz="2400" b="1" smtClean="0"/>
              <a:t>S</a:t>
            </a:r>
            <a:r>
              <a:rPr lang="ru-RU" sz="2400" b="1" smtClean="0"/>
              <a:t>, </a:t>
            </a:r>
            <a:r>
              <a:rPr lang="en-US" sz="2400" b="1" smtClean="0"/>
              <a:t>ASR, ESP</a:t>
            </a:r>
            <a:endParaRPr lang="ru-RU" sz="2400" b="1" smtClean="0"/>
          </a:p>
        </p:txBody>
      </p:sp>
      <p:pic>
        <p:nvPicPr>
          <p:cNvPr id="20483" name="Содержимое 4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928813"/>
            <a:ext cx="6143625" cy="4675187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F2025F-8750-44E6-9EF4-5255977EF4B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Стенд с реальными элементами конструкции автомобиля для изучения устройства, принципа работы и диагностирования климатической установки</a:t>
            </a:r>
            <a:r>
              <a:rPr lang="ru-RU" sz="2000" smtClean="0"/>
              <a:t> </a:t>
            </a:r>
          </a:p>
        </p:txBody>
      </p:sp>
      <p:pic>
        <p:nvPicPr>
          <p:cNvPr id="21507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928813"/>
            <a:ext cx="6421438" cy="47402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24D8-2944-4E38-9175-89E05D5F937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Учебный комплекс системы кондиционирования воздуха </a:t>
            </a:r>
            <a:br>
              <a:rPr lang="ru-RU" sz="2400" b="1" smtClean="0"/>
            </a:br>
            <a:r>
              <a:rPr lang="ru-RU" sz="2400" b="1" smtClean="0"/>
              <a:t> автомобиля с имитацией выработки холода</a:t>
            </a:r>
          </a:p>
        </p:txBody>
      </p:sp>
      <p:pic>
        <p:nvPicPr>
          <p:cNvPr id="22531" name="Содержимое 4" descr="Фото1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928813"/>
            <a:ext cx="6167438" cy="46259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B0322-238B-4B31-B5A9-C07FE8CF9BF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661F-E129-478C-9AAF-C36094A4792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7938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 eaLnBrk="0" hangingPunct="0">
              <a:tabLst>
                <a:tab pos="5670550" algn="l"/>
              </a:tabLst>
            </a:pPr>
            <a:endParaRPr lang="ru-RU" sz="1600">
              <a:latin typeface="Times New Roman" pitchFamily="18" charset="0"/>
              <a:cs typeface="Calibri" pitchFamily="34" charset="0"/>
            </a:endParaRPr>
          </a:p>
          <a:p>
            <a:pPr indent="449263" algn="ctr" eaLnBrk="0" hangingPunct="0">
              <a:tabLst>
                <a:tab pos="5670550" algn="l"/>
              </a:tabLst>
            </a:pPr>
            <a:r>
              <a:rPr lang="ru-RU" sz="1600" b="1">
                <a:latin typeface="Calibri" pitchFamily="34" charset="0"/>
                <a:cs typeface="Calibri" pitchFamily="34" charset="0"/>
              </a:rPr>
              <a:t>О ПРОЕКТЕ</a:t>
            </a:r>
            <a:endParaRPr lang="ru-RU" sz="1600" b="1">
              <a:latin typeface="Calibri" pitchFamily="34" charset="0"/>
            </a:endParaRPr>
          </a:p>
          <a:p>
            <a:pPr indent="449263" algn="just" eaLnBrk="0" hangingPunct="0">
              <a:tabLst>
                <a:tab pos="5670550" algn="l"/>
              </a:tabLst>
            </a:pPr>
            <a:r>
              <a:rPr lang="ru-RU" sz="1600" b="1">
                <a:latin typeface="Calibri" pitchFamily="34" charset="0"/>
                <a:cs typeface="Calibri" pitchFamily="34" charset="0"/>
              </a:rPr>
              <a:t>Современная автомобильная техника воплощает в своей  конструкции все передовые достижения науки и техники. Всё это диктует повышенные требования к подготовке специалистов способных профессионально обслуживать такую технику.</a:t>
            </a:r>
            <a:endParaRPr lang="ru-RU" sz="1600" b="1">
              <a:latin typeface="Calibri" pitchFamily="34" charset="0"/>
            </a:endParaRPr>
          </a:p>
          <a:p>
            <a:pPr indent="449263" algn="just" eaLnBrk="0" hangingPunct="0">
              <a:tabLst>
                <a:tab pos="5670550" algn="l"/>
              </a:tabLst>
            </a:pPr>
            <a:r>
              <a:rPr lang="ru-RU" sz="1600" b="1">
                <a:latin typeface="Calibri" pitchFamily="34" charset="0"/>
                <a:cs typeface="Calibri" pitchFamily="34" charset="0"/>
              </a:rPr>
              <a:t>Сложность в подготовке кадров для автомобильного сервиса обусловлена прежде всего тем, что требуется очень высокая техническая оснащённость учебного процесса, наличие педагогических материалов, учебных пособий, программного обеспечения учебного процесса, доступ к информации производителей автомобилей и оборудования, постоянного обновления  учебных программ, в связи с совершенствованием современных автомобилей, Все эти составляющие воплотил в себе данный проект. </a:t>
            </a:r>
            <a:endParaRPr lang="ru-RU" sz="1600" b="1">
              <a:latin typeface="Calibri" pitchFamily="34" charset="0"/>
            </a:endParaRPr>
          </a:p>
          <a:p>
            <a:pPr indent="449263" algn="just" eaLnBrk="0" hangingPunct="0">
              <a:tabLst>
                <a:tab pos="5670550" algn="l"/>
              </a:tabLst>
            </a:pPr>
            <a:r>
              <a:rPr lang="ru-RU" sz="1600" b="1">
                <a:latin typeface="Calibri" pitchFamily="34" charset="0"/>
                <a:cs typeface="Calibri" pitchFamily="34" charset="0"/>
              </a:rPr>
              <a:t>Проект уже реализован в России в 7 регионах и представляет собой Обучающий комплекс  содержащий:  технические средства обучения, педагогические материалы для преподавателей, лабораторные практикумы для студентов и работающего персонала. В данном инновационном проекте представлены комплекты оснащения лабораторий для проведения практических работ одновременно с большими группами студентов, а также позволяющие осуществлять подготовку и переподготовку работающего персонала. Проект является рентабельным и даёт возможность создания Регионального учебного центра,  способного осуществлять подготовку и переподготовку специалистов автосервисов и автомобильных предприятий всего региона на долгосрочной основе, в контакте с государственными, муниципальными и частными предприятиями автомобильной отрасли. Проект является неотъемлемой частью  </a:t>
            </a:r>
            <a:r>
              <a:rPr lang="ru-RU" sz="1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Программы повышения безопасности дорожного движения  –  высокопрофессиональное обслуживание автомобиля – это гарантия его безопасности на дороге. </a:t>
            </a:r>
            <a:r>
              <a:rPr lang="ru-RU" sz="1600" b="1">
                <a:latin typeface="Calibri" pitchFamily="34" charset="0"/>
                <a:cs typeface="Calibri" pitchFamily="34" charset="0"/>
              </a:rPr>
              <a:t>В качестве технического оснащения учебного процесса используется оборудования производства фирм  EXXOtest  и  DidacB.D.H.    (Франция) BOSСH (Германия), TEXA (Италия).Европейским партнером Проекта является французская национальная автомобильная образовательная ассоциация  GNFA  созданная правительством Франции в 1968году.</a:t>
            </a:r>
            <a:endParaRPr lang="ru-RU" sz="1600" b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1415" y="2786058"/>
            <a:ext cx="702628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Благодарю  за  внимание !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780928"/>
            <a:ext cx="702628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Благодарю  за  внимание !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/>
              <a:t>ПЕДАГОГИЧЕСКАЯ КОНЦЕПЦИЯ</a:t>
            </a: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B2EE50-9998-4CB0-BB09-5F6B7CF3904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9138"/>
            <a:ext cx="48244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5003800" y="1412875"/>
            <a:ext cx="40322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Педагогические концепции по всем темам и уровням обучения, включающая</a:t>
            </a:r>
          </a:p>
          <a:p>
            <a:r>
              <a:rPr lang="ru-RU" sz="1600" b="1"/>
              <a:t>в себя:</a:t>
            </a:r>
          </a:p>
          <a:p>
            <a:pPr>
              <a:buFont typeface="Arial" pitchFamily="34" charset="0"/>
              <a:buChar char="•"/>
            </a:pPr>
            <a:r>
              <a:rPr lang="ru-RU" sz="1600"/>
              <a:t> технические описания и инструкции на каждый стенд, макет,</a:t>
            </a:r>
          </a:p>
          <a:p>
            <a:r>
              <a:rPr lang="ru-RU" sz="1600"/>
              <a:t>измерительный и диагностический прибор;</a:t>
            </a:r>
          </a:p>
          <a:p>
            <a:pPr>
              <a:buFont typeface="Arial" pitchFamily="34" charset="0"/>
              <a:buChar char="•"/>
            </a:pPr>
            <a:r>
              <a:rPr lang="ru-RU" sz="1600"/>
              <a:t> учебные материалы для преподавателей – более 20 учебников и учебных</a:t>
            </a:r>
          </a:p>
          <a:p>
            <a:r>
              <a:rPr lang="ru-RU" sz="1600"/>
              <a:t>пособий общим объемом около 2500 страниц, анимационные презентации,</a:t>
            </a:r>
          </a:p>
          <a:p>
            <a:r>
              <a:rPr lang="ru-RU" sz="1600"/>
              <a:t>слайды, схемы и др.;</a:t>
            </a:r>
          </a:p>
          <a:p>
            <a:pPr>
              <a:buFont typeface="Arial" pitchFamily="34" charset="0"/>
              <a:buChar char="•"/>
            </a:pPr>
            <a:r>
              <a:rPr lang="ru-RU" sz="1600"/>
              <a:t> учебные материалы для обучающихся – 20 лабораторных практикумом к</a:t>
            </a:r>
          </a:p>
          <a:p>
            <a:r>
              <a:rPr lang="ru-RU" sz="1600"/>
              <a:t>макетам, стендам и диагностическому оборудованию общим объемом более</a:t>
            </a:r>
          </a:p>
          <a:p>
            <a:r>
              <a:rPr lang="ru-RU" sz="1600"/>
              <a:t>1000 страниц;</a:t>
            </a:r>
          </a:p>
          <a:p>
            <a:pPr>
              <a:buFont typeface="Arial" pitchFamily="34" charset="0"/>
              <a:buChar char="•"/>
            </a:pPr>
            <a:r>
              <a:rPr lang="ru-RU" sz="1600"/>
              <a:t> учебные модули по различным темам, с описанием содержания каждого;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476250"/>
          </a:xfrm>
        </p:spPr>
        <p:txBody>
          <a:bodyPr/>
          <a:lstStyle/>
          <a:p>
            <a:r>
              <a:rPr lang="ru-RU" sz="3200" b="1" smtClean="0"/>
              <a:t>ПЕРЕЧЕНЬ УЧЕБНЫХ ПРОГРАММ (МОДУЛЕЙ)</a:t>
            </a:r>
            <a:endParaRPr lang="ru-RU" sz="32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396413" cy="4525963"/>
          </a:xfrm>
        </p:spPr>
        <p:txBody>
          <a:bodyPr/>
          <a:lstStyle/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1</a:t>
            </a:r>
            <a:r>
              <a:rPr lang="ru-RU" sz="2000" b="1" smtClean="0"/>
              <a:t> Комплексная программа определения уровня профессиональной подготовки специалистов автомобильного сектора E - profil.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2</a:t>
            </a:r>
            <a:r>
              <a:rPr lang="ru-RU" sz="2000" b="1" smtClean="0"/>
              <a:t> Техника продажи новых автомобилей и автомобилей с пробегом. Действия при оценке и выкупе автомобиля с пробегом.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3</a:t>
            </a:r>
            <a:r>
              <a:rPr lang="ru-RU" sz="2000" b="1" smtClean="0"/>
              <a:t> Прём клиента на предприятии автомобильного сервиса. Увеличить загруженность сервиса и объём продаж при приёме автомобилей в ремонт.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4</a:t>
            </a:r>
            <a:r>
              <a:rPr lang="ru-RU" sz="2000" b="1" smtClean="0"/>
              <a:t> Электрические цепи и электронные системы современных автомобилей. Мультиплексаж.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5</a:t>
            </a:r>
            <a:r>
              <a:rPr lang="ru-RU" sz="2000" b="1" smtClean="0"/>
              <a:t> Системы электронного управления современных дизельных двигателей.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6</a:t>
            </a:r>
            <a:r>
              <a:rPr lang="ru-RU" sz="2000" b="1" smtClean="0"/>
              <a:t> Системы электронного управления современных бензиновых двигателей.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7</a:t>
            </a:r>
            <a:r>
              <a:rPr lang="ru-RU" sz="2000" b="1" smtClean="0"/>
              <a:t> Системы кондиционирования воздуха современных автомобилей.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8</a:t>
            </a:r>
            <a:r>
              <a:rPr lang="ru-RU" sz="2000" b="1" smtClean="0"/>
              <a:t> Роботизированная коробка переключения передач «SENSODRIVE».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9</a:t>
            </a:r>
            <a:r>
              <a:rPr lang="ru-RU" sz="2000" b="1" smtClean="0"/>
              <a:t> Диагностирование автомобилей оснащённых дизельными двигателями.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r>
              <a:rPr lang="ru-RU" sz="2000" b="1" u="sng" smtClean="0"/>
              <a:t>Модуль № 10</a:t>
            </a:r>
            <a:r>
              <a:rPr lang="ru-RU" sz="2000" b="1" smtClean="0"/>
              <a:t> Диагностирование автомобилей оснащённых бензиновыми двигателями</a:t>
            </a:r>
            <a:endParaRPr lang="ru-RU" sz="2000" smtClean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endParaRPr lang="ru-RU" sz="22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9079-CE7E-47BB-B6DF-EAEEEB014AB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9" descr="Z:\ЦНО\Закрытый ресурс\Рабочая\Фото\28.11.06_Фото Сибади (студенты ОАТК)\PB28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3894593"/>
            <a:ext cx="3960440" cy="29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Picture 2" descr="F:\Презентации\фото\DSC006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29520" y="1857364"/>
            <a:ext cx="1568562" cy="2128095"/>
          </a:xfrm>
          <a:effectLst>
            <a:softEdge rad="112500"/>
          </a:effectLst>
        </p:spPr>
      </p:pic>
      <p:pic>
        <p:nvPicPr>
          <p:cNvPr id="116" name="Picture 15" descr="P12626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488" y="714356"/>
            <a:ext cx="2143140" cy="155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7" descr="554_foto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500306"/>
            <a:ext cx="3071817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2" descr="C:\Users\Антон\Desktop\Фото_Линия технического контроля\DSC02705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2521" r="7561"/>
          <a:stretch>
            <a:fillRect/>
          </a:stretch>
        </p:blipFill>
        <p:spPr bwMode="auto">
          <a:xfrm>
            <a:off x="6929454" y="857232"/>
            <a:ext cx="165938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1" name="Picture 9" descr="\\server\Общая_сеть\ЦНО\Общий ресурс\_444_Хохлова\перечень продукции и услуг\Слесарь по ремонту автомобилей\av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764704"/>
            <a:ext cx="2616290" cy="174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Picture 51" descr="PA1500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21581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201" name="Группа 103"/>
          <p:cNvGrpSpPr>
            <a:grpSpLocks/>
          </p:cNvGrpSpPr>
          <p:nvPr/>
        </p:nvGrpSpPr>
        <p:grpSpPr bwMode="auto">
          <a:xfrm>
            <a:off x="1714500" y="5214938"/>
            <a:ext cx="2071688" cy="1214437"/>
            <a:chOff x="0" y="0"/>
            <a:chExt cx="2714612" cy="75582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0" y="0"/>
              <a:ext cx="2714612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Скругленный прямоугольник 4"/>
            <p:cNvSpPr/>
            <p:nvPr/>
          </p:nvSpPr>
          <p:spPr>
            <a:xfrm>
              <a:off x="253780" y="3952"/>
              <a:ext cx="2273618" cy="68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Методический центр подготовки специалистов в области автосервиса</a:t>
              </a:r>
            </a:p>
          </p:txBody>
        </p:sp>
      </p:grpSp>
      <p:grpSp>
        <p:nvGrpSpPr>
          <p:cNvPr id="8202" name="Группа 106"/>
          <p:cNvGrpSpPr>
            <a:grpSpLocks/>
          </p:cNvGrpSpPr>
          <p:nvPr/>
        </p:nvGrpSpPr>
        <p:grpSpPr bwMode="auto">
          <a:xfrm>
            <a:off x="357188" y="2928938"/>
            <a:ext cx="2000250" cy="1285875"/>
            <a:chOff x="0" y="-195504"/>
            <a:chExt cx="2889710" cy="951324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0" y="-195504"/>
              <a:ext cx="2889710" cy="95132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Скругленный прямоугольник 4"/>
            <p:cNvSpPr/>
            <p:nvPr/>
          </p:nvSpPr>
          <p:spPr>
            <a:xfrm>
              <a:off x="174300" y="-92150"/>
              <a:ext cx="2715410" cy="682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Центр научных исследований проблем на автомобильном транспорте</a:t>
              </a:r>
            </a:p>
          </p:txBody>
        </p:sp>
      </p:grpSp>
      <p:grpSp>
        <p:nvGrpSpPr>
          <p:cNvPr id="8203" name="Группа 117"/>
          <p:cNvGrpSpPr>
            <a:grpSpLocks/>
          </p:cNvGrpSpPr>
          <p:nvPr/>
        </p:nvGrpSpPr>
        <p:grpSpPr bwMode="auto">
          <a:xfrm>
            <a:off x="6286500" y="3071813"/>
            <a:ext cx="2214563" cy="1500187"/>
            <a:chOff x="0" y="0"/>
            <a:chExt cx="2714612" cy="75582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0" y="0"/>
              <a:ext cx="2714612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Скругленный прямоугольник 4"/>
            <p:cNvSpPr/>
            <p:nvPr/>
          </p:nvSpPr>
          <p:spPr>
            <a:xfrm>
              <a:off x="254921" y="0"/>
              <a:ext cx="2272879" cy="682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База подготовки и  повышения квалификации работников сферы автосервиса</a:t>
              </a:r>
            </a:p>
          </p:txBody>
        </p:sp>
      </p:grpSp>
      <p:grpSp>
        <p:nvGrpSpPr>
          <p:cNvPr id="8204" name="Группа 124"/>
          <p:cNvGrpSpPr>
            <a:grpSpLocks/>
          </p:cNvGrpSpPr>
          <p:nvPr/>
        </p:nvGrpSpPr>
        <p:grpSpPr bwMode="auto">
          <a:xfrm>
            <a:off x="1000125" y="785813"/>
            <a:ext cx="2286000" cy="1428750"/>
            <a:chOff x="-109291" y="0"/>
            <a:chExt cx="2152967" cy="75582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-109291" y="0"/>
              <a:ext cx="2152967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Скругленный прямоугольник 4"/>
            <p:cNvSpPr/>
            <p:nvPr/>
          </p:nvSpPr>
          <p:spPr>
            <a:xfrm>
              <a:off x="-65932" y="0"/>
              <a:ext cx="2109608" cy="681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Сотрудничество с предприятиями –разработчиками диагностического оборудования</a:t>
              </a:r>
            </a:p>
          </p:txBody>
        </p:sp>
      </p:grpSp>
      <p:grpSp>
        <p:nvGrpSpPr>
          <p:cNvPr id="8205" name="Группа 106"/>
          <p:cNvGrpSpPr>
            <a:grpSpLocks/>
          </p:cNvGrpSpPr>
          <p:nvPr/>
        </p:nvGrpSpPr>
        <p:grpSpPr bwMode="auto">
          <a:xfrm>
            <a:off x="4857750" y="714375"/>
            <a:ext cx="1571625" cy="539750"/>
            <a:chOff x="5676067" y="-2545077"/>
            <a:chExt cx="2714612" cy="755820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5676067" y="-2545077"/>
              <a:ext cx="2714612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Скругленный прямоугольник 4"/>
            <p:cNvSpPr/>
            <p:nvPr/>
          </p:nvSpPr>
          <p:spPr>
            <a:xfrm>
              <a:off x="5676067" y="-2545077"/>
              <a:ext cx="2714612" cy="682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Услуги населению</a:t>
              </a:r>
            </a:p>
          </p:txBody>
        </p:sp>
      </p:grpSp>
      <p:graphicFrame>
        <p:nvGraphicFramePr>
          <p:cNvPr id="107" name="Схема 106"/>
          <p:cNvGraphicFramePr/>
          <p:nvPr/>
        </p:nvGraphicFramePr>
        <p:xfrm>
          <a:off x="5143504" y="5286364"/>
          <a:ext cx="171451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207" name="TextBox 98"/>
          <p:cNvSpPr txBox="1">
            <a:spLocks noChangeArrowheads="1"/>
          </p:cNvSpPr>
          <p:nvPr/>
        </p:nvSpPr>
        <p:spPr bwMode="auto">
          <a:xfrm>
            <a:off x="3492500" y="3287713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500" b="1">
              <a:solidFill>
                <a:srgbClr val="C00000"/>
              </a:solidFill>
            </a:endParaRPr>
          </a:p>
        </p:txBody>
      </p:sp>
      <p:grpSp>
        <p:nvGrpSpPr>
          <p:cNvPr id="8208" name="Группа 14"/>
          <p:cNvGrpSpPr>
            <a:grpSpLocks/>
          </p:cNvGrpSpPr>
          <p:nvPr/>
        </p:nvGrpSpPr>
        <p:grpSpPr bwMode="auto">
          <a:xfrm>
            <a:off x="2571750" y="2143125"/>
            <a:ext cx="3643313" cy="3143250"/>
            <a:chOff x="2714608" y="2000241"/>
            <a:chExt cx="3643332" cy="3143274"/>
          </a:xfrm>
        </p:grpSpPr>
        <p:sp>
          <p:nvSpPr>
            <p:cNvPr id="8211" name="Oval 14"/>
            <p:cNvSpPr>
              <a:spLocks noChangeArrowheads="1"/>
            </p:cNvSpPr>
            <p:nvPr/>
          </p:nvSpPr>
          <p:spPr bwMode="gray">
            <a:xfrm>
              <a:off x="3500430" y="2627324"/>
              <a:ext cx="1944687" cy="1944687"/>
            </a:xfrm>
            <a:prstGeom prst="ellipse">
              <a:avLst/>
            </a:prstGeom>
            <a:solidFill>
              <a:srgbClr val="161746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3706760" y="2845529"/>
              <a:ext cx="1512168" cy="151216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15" name="Группа 90"/>
            <p:cNvGrpSpPr>
              <a:grpSpLocks/>
            </p:cNvGrpSpPr>
            <p:nvPr/>
          </p:nvGrpSpPr>
          <p:grpSpPr bwMode="auto">
            <a:xfrm>
              <a:off x="2714608" y="2000241"/>
              <a:ext cx="3643332" cy="3143274"/>
              <a:chOff x="2533631" y="1943090"/>
              <a:chExt cx="4094163" cy="3744912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 rot="17973186">
                <a:off x="4798202" y="2583509"/>
                <a:ext cx="790593" cy="289000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5" name="AutoShape 4"/>
              <p:cNvSpPr>
                <a:spLocks noChangeArrowheads="1"/>
              </p:cNvSpPr>
              <p:nvPr/>
            </p:nvSpPr>
            <p:spPr bwMode="gray">
              <a:xfrm rot="3465783">
                <a:off x="4798202" y="4747236"/>
                <a:ext cx="790593" cy="289000"/>
              </a:xfrm>
              <a:prstGeom prst="rightArrow">
                <a:avLst>
                  <a:gd name="adj1" fmla="val 35167"/>
                  <a:gd name="adj2" fmla="val 111028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gray">
              <a:xfrm rot="14369022">
                <a:off x="3487131" y="2608097"/>
                <a:ext cx="911640" cy="289000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 rot="7535209">
                <a:off x="3539573" y="4714137"/>
                <a:ext cx="792484" cy="289000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gray">
              <a:xfrm>
                <a:off x="5375462" y="3711521"/>
                <a:ext cx="792073" cy="2893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gray">
              <a:xfrm rot="10800000">
                <a:off x="2965347" y="3705847"/>
                <a:ext cx="863431" cy="287488"/>
              </a:xfrm>
              <a:prstGeom prst="rightArrow">
                <a:avLst>
                  <a:gd name="adj1" fmla="val 35167"/>
                  <a:gd name="adj2" fmla="val 121041"/>
                </a:avLst>
              </a:prstGeom>
              <a:solidFill>
                <a:schemeClr val="bg2">
                  <a:lumMod val="50000"/>
                </a:schemeClr>
              </a:soli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>
                    <a:latin typeface="Arial" charset="0"/>
                    <a:cs typeface="+mn-cs"/>
                  </a:rPr>
                  <a:t> </a:t>
                </a:r>
              </a:p>
            </p:txBody>
          </p:sp>
          <p:sp>
            <p:nvSpPr>
              <p:cNvPr id="8222" name="Oval 9"/>
              <p:cNvSpPr>
                <a:spLocks noChangeArrowheads="1"/>
              </p:cNvSpPr>
              <p:nvPr/>
            </p:nvSpPr>
            <p:spPr bwMode="gray">
              <a:xfrm>
                <a:off x="2711431" y="1943090"/>
                <a:ext cx="3743325" cy="3744912"/>
              </a:xfrm>
              <a:prstGeom prst="ellips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8223" name="Group 10"/>
              <p:cNvGrpSpPr>
                <a:grpSpLocks/>
              </p:cNvGrpSpPr>
              <p:nvPr/>
            </p:nvGrpSpPr>
            <p:grpSpPr bwMode="auto">
              <a:xfrm>
                <a:off x="3367069" y="5200640"/>
                <a:ext cx="360362" cy="360362"/>
                <a:chOff x="2109" y="3612"/>
                <a:chExt cx="227" cy="227"/>
              </a:xfrm>
            </p:grpSpPr>
            <p:sp>
              <p:nvSpPr>
                <p:cNvPr id="8239" name="Oval 11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Oval 12"/>
                <p:cNvSpPr>
                  <a:spLocks noChangeArrowheads="1"/>
                </p:cNvSpPr>
                <p:nvPr/>
              </p:nvSpPr>
              <p:spPr bwMode="gray">
                <a:xfrm>
                  <a:off x="2119" y="3631"/>
                  <a:ext cx="139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8224" name="Group 29"/>
              <p:cNvGrpSpPr>
                <a:grpSpLocks/>
              </p:cNvGrpSpPr>
              <p:nvPr/>
            </p:nvGrpSpPr>
            <p:grpSpPr bwMode="auto">
              <a:xfrm>
                <a:off x="2533631" y="3706802"/>
                <a:ext cx="360363" cy="360363"/>
                <a:chOff x="2109" y="3612"/>
                <a:chExt cx="227" cy="227"/>
              </a:xfrm>
            </p:grpSpPr>
            <p:sp>
              <p:nvSpPr>
                <p:cNvPr id="8237" name="Oval 30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Oval 31"/>
                <p:cNvSpPr>
                  <a:spLocks noChangeArrowheads="1"/>
                </p:cNvSpPr>
                <p:nvPr/>
              </p:nvSpPr>
              <p:spPr bwMode="gray">
                <a:xfrm>
                  <a:off x="2119" y="3634"/>
                  <a:ext cx="139" cy="1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8225" name="Group 32"/>
              <p:cNvGrpSpPr>
                <a:grpSpLocks/>
              </p:cNvGrpSpPr>
              <p:nvPr/>
            </p:nvGrpSpPr>
            <p:grpSpPr bwMode="auto">
              <a:xfrm>
                <a:off x="3371831" y="2030402"/>
                <a:ext cx="360363" cy="360363"/>
                <a:chOff x="2109" y="3612"/>
                <a:chExt cx="227" cy="227"/>
              </a:xfrm>
            </p:grpSpPr>
            <p:sp>
              <p:nvSpPr>
                <p:cNvPr id="8235" name="Oval 33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gray">
                <a:xfrm>
                  <a:off x="2119" y="3631"/>
                  <a:ext cx="139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8226" name="Group 35"/>
              <p:cNvGrpSpPr>
                <a:grpSpLocks/>
              </p:cNvGrpSpPr>
              <p:nvPr/>
            </p:nvGrpSpPr>
            <p:grpSpPr bwMode="auto">
              <a:xfrm>
                <a:off x="5353031" y="2030402"/>
                <a:ext cx="360363" cy="360363"/>
                <a:chOff x="2109" y="3612"/>
                <a:chExt cx="227" cy="227"/>
              </a:xfrm>
            </p:grpSpPr>
            <p:sp>
              <p:nvSpPr>
                <p:cNvPr id="8233" name="Oval 36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37"/>
                <p:cNvSpPr>
                  <a:spLocks noChangeArrowheads="1"/>
                </p:cNvSpPr>
                <p:nvPr/>
              </p:nvSpPr>
              <p:spPr bwMode="gray">
                <a:xfrm>
                  <a:off x="2119" y="3631"/>
                  <a:ext cx="139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8227" name="Group 38"/>
              <p:cNvGrpSpPr>
                <a:grpSpLocks/>
              </p:cNvGrpSpPr>
              <p:nvPr/>
            </p:nvGrpSpPr>
            <p:grpSpPr bwMode="auto">
              <a:xfrm>
                <a:off x="6267431" y="3630602"/>
                <a:ext cx="360363" cy="360363"/>
                <a:chOff x="2109" y="3612"/>
                <a:chExt cx="227" cy="227"/>
              </a:xfrm>
            </p:grpSpPr>
            <p:sp>
              <p:nvSpPr>
                <p:cNvPr id="8231" name="Oval 39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Oval 40"/>
                <p:cNvSpPr>
                  <a:spLocks noChangeArrowheads="1"/>
                </p:cNvSpPr>
                <p:nvPr/>
              </p:nvSpPr>
              <p:spPr bwMode="gray">
                <a:xfrm>
                  <a:off x="2119" y="3631"/>
                  <a:ext cx="139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8228" name="Group 41"/>
              <p:cNvGrpSpPr>
                <a:grpSpLocks/>
              </p:cNvGrpSpPr>
              <p:nvPr/>
            </p:nvGrpSpPr>
            <p:grpSpPr bwMode="auto">
              <a:xfrm>
                <a:off x="5429231" y="5154602"/>
                <a:ext cx="360363" cy="360363"/>
                <a:chOff x="2109" y="3612"/>
                <a:chExt cx="227" cy="227"/>
              </a:xfrm>
            </p:grpSpPr>
            <p:sp>
              <p:nvSpPr>
                <p:cNvPr id="8229" name="Oval 42"/>
                <p:cNvSpPr>
                  <a:spLocks noChangeArrowheads="1"/>
                </p:cNvSpPr>
                <p:nvPr/>
              </p:nvSpPr>
              <p:spPr bwMode="gray">
                <a:xfrm>
                  <a:off x="2109" y="3612"/>
                  <a:ext cx="227" cy="227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43"/>
                <p:cNvSpPr>
                  <a:spLocks noChangeArrowheads="1"/>
                </p:cNvSpPr>
                <p:nvPr/>
              </p:nvSpPr>
              <p:spPr bwMode="gray">
                <a:xfrm>
                  <a:off x="2119" y="3631"/>
                  <a:ext cx="139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36471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</p:grpSp>
      </p:grpSp>
      <p:sp>
        <p:nvSpPr>
          <p:cNvPr id="8209" name="Прямоугольник 110"/>
          <p:cNvSpPr>
            <a:spLocks noChangeArrowheads="1"/>
          </p:cNvSpPr>
          <p:nvPr/>
        </p:nvSpPr>
        <p:spPr bwMode="auto">
          <a:xfrm>
            <a:off x="3500438" y="3313113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Направления </a:t>
            </a:r>
          </a:p>
          <a:p>
            <a:pPr algn="ctr"/>
            <a:endParaRPr lang="ru-RU" sz="1600" b="1">
              <a:solidFill>
                <a:srgbClr val="C00000"/>
              </a:solidFill>
            </a:endParaRP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деятельности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71600" y="188640"/>
            <a:ext cx="7600928" cy="4862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Направления  деятельности  УПЦ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301E5C-D341-44D3-85A9-14F281E040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Приоритеты и преимущества проекта для учебного заведения</a:t>
            </a:r>
          </a:p>
          <a:p>
            <a:r>
              <a:rPr lang="ru-RU" sz="1500"/>
              <a:t>	</a:t>
            </a:r>
            <a:r>
              <a:rPr lang="ru-RU" b="1"/>
              <a:t>1. Технически оснащённые лаборатории, включающие в свой состав все составляющие компоненты современных автомобилей.</a:t>
            </a:r>
          </a:p>
          <a:p>
            <a:r>
              <a:rPr lang="ru-RU" b="1"/>
              <a:t>	</a:t>
            </a:r>
            <a:r>
              <a:rPr lang="en-US" b="1"/>
              <a:t>2</a:t>
            </a:r>
            <a:r>
              <a:rPr lang="ru-RU" b="1"/>
              <a:t>. Подробное описание, методическое обеспечение, лабораторные практикумы и учебные программы, адаптированные к российскому образовательному стандарту</a:t>
            </a:r>
            <a:r>
              <a:rPr lang="en-US" b="1"/>
              <a:t>.</a:t>
            </a:r>
            <a:r>
              <a:rPr lang="ru-RU" b="1"/>
              <a:t> </a:t>
            </a:r>
            <a:endParaRPr lang="en-US" b="1"/>
          </a:p>
          <a:p>
            <a:r>
              <a:rPr lang="ru-RU" b="1"/>
              <a:t>	</a:t>
            </a:r>
            <a:r>
              <a:rPr lang="en-US" b="1"/>
              <a:t>3</a:t>
            </a:r>
            <a:r>
              <a:rPr lang="ru-RU" b="1"/>
              <a:t>. Повышение уровня подготовки выпускников – увеличение востребованности их на рынке труда.</a:t>
            </a:r>
          </a:p>
          <a:p>
            <a:r>
              <a:rPr lang="ru-RU" b="1"/>
              <a:t>	</a:t>
            </a:r>
            <a:r>
              <a:rPr lang="en-US" b="1"/>
              <a:t>4</a:t>
            </a:r>
            <a:r>
              <a:rPr lang="ru-RU" b="1"/>
              <a:t>. Коммерческая составляющая образования – организация занятий по повышению квалификации и переподготовки работающего персонала по различным темам – предоставление платных образовательных услуг</a:t>
            </a:r>
          </a:p>
          <a:p>
            <a:r>
              <a:rPr lang="ru-RU" b="1"/>
              <a:t>	</a:t>
            </a:r>
            <a:r>
              <a:rPr lang="en-US" b="1"/>
              <a:t>5</a:t>
            </a:r>
            <a:r>
              <a:rPr lang="ru-RU" b="1"/>
              <a:t>. Мультимарочное обучение, позволяющее выпускникам работать с автомобилями любого производителя и любым типом транспортного средства</a:t>
            </a:r>
            <a:r>
              <a:rPr lang="en-US" b="1"/>
              <a:t>.</a:t>
            </a:r>
            <a:endParaRPr lang="ru-RU" b="1"/>
          </a:p>
          <a:p>
            <a:r>
              <a:rPr lang="ru-RU" b="1"/>
              <a:t>	</a:t>
            </a:r>
            <a:r>
              <a:rPr lang="en-US" b="1"/>
              <a:t>6</a:t>
            </a:r>
            <a:r>
              <a:rPr lang="ru-RU" b="1"/>
              <a:t>. Наличие европейского партнёра гарантирует ежегодное обновление учебных программ, обусловленное техническим прогрессом и постоянным совершенствованием автомобильной техники.</a:t>
            </a:r>
          </a:p>
          <a:p>
            <a:r>
              <a:rPr lang="ru-RU" b="1"/>
              <a:t>	</a:t>
            </a:r>
            <a:r>
              <a:rPr lang="en-US" b="1"/>
              <a:t>7</a:t>
            </a:r>
            <a:r>
              <a:rPr lang="ru-RU" b="1"/>
              <a:t>. Предоставление учебному заведению права выдачи международных документов об образовании.</a:t>
            </a:r>
          </a:p>
          <a:p>
            <a:r>
              <a:rPr lang="ru-RU" b="1"/>
              <a:t>	8. Возможность создания Регионального учебного центра способного осуществлять подготовку и переподготовку специалистов</a:t>
            </a:r>
            <a:r>
              <a:rPr lang="en-US" b="1"/>
              <a:t>.</a:t>
            </a:r>
            <a:r>
              <a:rPr lang="ru-RU" b="1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sz="2400" b="1" smtClean="0"/>
              <a:t>«ЛАБОРАТОРИЯ ИЗУЧЕНИЯ И ДИАГНОСТИКИ АГРЕГАТОВ </a:t>
            </a:r>
            <a:br>
              <a:rPr lang="ru-RU" sz="2400" b="1" smtClean="0"/>
            </a:br>
            <a:r>
              <a:rPr lang="ru-RU" sz="2400" b="1" smtClean="0"/>
              <a:t>СОВРЕМЕННЫХ АВТОМОБИЛЕЙ».</a:t>
            </a:r>
            <a:endParaRPr lang="ru-RU" sz="2400" smtClean="0"/>
          </a:p>
        </p:txBody>
      </p:sp>
      <p:pic>
        <p:nvPicPr>
          <p:cNvPr id="10243" name="Содержимое 4" descr="1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643063"/>
            <a:ext cx="7215187" cy="4791075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C3D65A-AA9A-41C1-95C8-0CE8EE15E48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214563" y="21431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ТЕХНИЧЕСКОЕ ОСНАЩЕНИЕ УЧЕБНОГО ПРОЦЕССА</a:t>
            </a:r>
            <a:endParaRPr lang="ru-RU" sz="200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Учебный комплекс на основе действующего дизельного двигателя с системой питания </a:t>
            </a:r>
            <a:r>
              <a:rPr lang="en-US" sz="2400" b="1" smtClean="0"/>
              <a:t>Common rail</a:t>
            </a:r>
            <a:r>
              <a:rPr lang="ru-RU" sz="2400" b="1" smtClean="0"/>
              <a:t>, оборудованного диагностическим оборудованием, с программой задания неисправностей, их устранения, настройки параметров, снятия характеристик и др..</a:t>
            </a:r>
          </a:p>
        </p:txBody>
      </p:sp>
      <p:pic>
        <p:nvPicPr>
          <p:cNvPr id="11267" name="Содержимое 4" descr="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133600"/>
            <a:ext cx="3121025" cy="4525963"/>
          </a:xfr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966870-4E2F-4988-97AC-A7D122BAA30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69" name="Содержимое 4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65400"/>
            <a:ext cx="374491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400" b="1" smtClean="0"/>
              <a:t>Учебный комплекс на основе действующего бензинового двигателя, оборудованного диагностическим оборудованием, с программой задания неисправностей, их устранения, настройки параметров, снятия характеристик и др..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4AAC-A1E7-4F6E-985B-7206CEC279A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2292" name="Содержимое 8" descr="_DSC0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928813"/>
            <a:ext cx="3465513" cy="4572000"/>
          </a:xfrm>
        </p:spPr>
      </p:pic>
      <p:pic>
        <p:nvPicPr>
          <p:cNvPr id="12293" name="Picture 2" descr="H:\фото для презентаций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786063"/>
            <a:ext cx="4294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21031</TotalTime>
  <Words>631</Words>
  <Application>Microsoft Office PowerPoint</Application>
  <PresentationFormat>Экран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Algerian</vt:lpstr>
      <vt:lpstr>Times New Roman</vt:lpstr>
      <vt:lpstr>Тема Office</vt:lpstr>
      <vt:lpstr>АВТОМОБИЛЬНЫЙ ЦЕНТР ЕВРОПЕЙСКИХ ОБРАЗОВАТЕЛЬНЫХ ТЕХНОЛОГИЙ «МОТОР МАСТЕР»</vt:lpstr>
      <vt:lpstr>Слайд 2</vt:lpstr>
      <vt:lpstr>ПЕДАГОГИЧЕСКАЯ КОНЦЕПЦИЯ</vt:lpstr>
      <vt:lpstr>ПЕРЕЧЕНЬ УЧЕБНЫХ ПРОГРАММ (МОДУЛЕЙ)</vt:lpstr>
      <vt:lpstr>Слайд 5</vt:lpstr>
      <vt:lpstr>Слайд 6</vt:lpstr>
      <vt:lpstr>«ЛАБОРАТОРИЯ ИЗУЧЕНИЯ И ДИАГНОСТИКИ АГРЕГАТОВ  СОВРЕМЕННЫХ АВТОМОБИЛЕЙ».</vt:lpstr>
      <vt:lpstr>Учебный комплекс на основе действующего дизельного двигателя с системой питания Common rail, оборудованного диагностическим оборудованием, с программой задания неисправностей, их устранения, настройки параметров, снятия характеристик и др..</vt:lpstr>
      <vt:lpstr>Учебный комплекс на основе действующего бензинового двигателя, оборудованного диагностическим оборудованием, с программой задания неисправностей, их устранения, настройки параметров, снятия характеристик и др..</vt:lpstr>
      <vt:lpstr>Стенд  для изучения устройства, принципа работы и диагностирования роботизированной коробки передач «Sensodrive»</vt:lpstr>
      <vt:lpstr>Автоматизированная климатическая машина К650Е для технического обслуживания систем кондиционирования  автомобилей</vt:lpstr>
      <vt:lpstr>Слайд 12</vt:lpstr>
      <vt:lpstr>Стенд для изучения устройства, принципа работы, снятия характеристик, диагностирования и устранения неисправностей современного дизельного двигателя с топливной системой «Common Rail»</vt:lpstr>
      <vt:lpstr>Стенд для изучения устройства, принципа работы, снятия характеристик, диагностирования и устранения неисправностей современного бензинового двигателя</vt:lpstr>
      <vt:lpstr>Стенд для изучения электрических и электронных цепей, а также мультиплексных коммуникационных сетей современных легковых автомобилей </vt:lpstr>
      <vt:lpstr>Модули для изучения устройства, принципа работы и управления системой электрооборудования, бортовой информационной  системы современного автомобиля</vt:lpstr>
      <vt:lpstr>Учебный стенд с реальными элементами конструкции автомобиля для изучения устройства, принципа работы и диагностирования систем активной безопасности АВS, ASR, ESP</vt:lpstr>
      <vt:lpstr>Стенд с реальными элементами конструкции автомобиля для изучения устройства, принципа работы и диагностирования климатической установки </vt:lpstr>
      <vt:lpstr>Учебный комплекс системы кондиционирования воздуха   автомобиля с имитацией выработки холода</vt:lpstr>
      <vt:lpstr>Слайд 20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ФГОУ СПО ОМСКИЙ АТК</dc:title>
  <dc:subject>Опыт реализации ПНПО</dc:subject>
  <dc:creator>Ирина Владимировна Шестакова</dc:creator>
  <cp:lastModifiedBy>kiseleva_ln</cp:lastModifiedBy>
  <cp:revision>1039</cp:revision>
  <dcterms:created xsi:type="dcterms:W3CDTF">2010-04-16T17:02:19Z</dcterms:created>
  <dcterms:modified xsi:type="dcterms:W3CDTF">2013-12-02T12:23:45Z</dcterms:modified>
</cp:coreProperties>
</file>